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3"/>
  </p:notesMasterIdLst>
  <p:sldIdLst>
    <p:sldId id="296" r:id="rId2"/>
  </p:sldIdLst>
  <p:sldSz cx="15544800" cy="100584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Georgia" panose="02040502050405020303" pitchFamily="18" charset="0"/>
      <p:regular r:id="rId10"/>
      <p:bold r:id="rId11"/>
      <p:italic r:id="rId12"/>
      <p:boldItalic r:id="rId13"/>
    </p:embeddedFont>
    <p:embeddedFont>
      <p:font typeface="Lato" panose="020B060402020202020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904" userDrawn="1">
          <p15:clr>
            <a:srgbClr val="A4A3A4"/>
          </p15:clr>
        </p15:guide>
        <p15:guide id="3" pos="8379" userDrawn="1">
          <p15:clr>
            <a:srgbClr val="A4A3A4"/>
          </p15:clr>
        </p15:guide>
        <p15:guide id="5" pos="1405" userDrawn="1">
          <p15:clr>
            <a:srgbClr val="A4A3A4"/>
          </p15:clr>
        </p15:guide>
        <p15:guide id="6" orient="horz" pos="31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63238"/>
    <a:srgbClr val="EEEBE9"/>
    <a:srgbClr val="EA4C89"/>
    <a:srgbClr val="FFF59D"/>
    <a:srgbClr val="EFF8F3"/>
    <a:srgbClr val="874A4C"/>
    <a:srgbClr val="FFA726"/>
    <a:srgbClr val="80DEEA"/>
    <a:srgbClr val="FFD5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91" autoAdjust="0"/>
    <p:restoredTop sz="95332" autoAdjust="0"/>
  </p:normalViewPr>
  <p:slideViewPr>
    <p:cSldViewPr snapToGrid="0" showGuides="1">
      <p:cViewPr>
        <p:scale>
          <a:sx n="50" d="100"/>
          <a:sy n="50" d="100"/>
        </p:scale>
        <p:origin x="2202" y="36"/>
      </p:cViewPr>
      <p:guideLst>
        <p:guide pos="4904"/>
        <p:guide pos="8379"/>
        <p:guide pos="1405"/>
        <p:guide orient="horz" pos="31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21" Type="http://schemas.openxmlformats.org/officeDocument/2006/relationships/tableStyles" Target="tableStyles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10" Type="http://schemas.openxmlformats.org/officeDocument/2006/relationships/font" Target="fonts/font7.fntdata"/><Relationship Id="rId19" Type="http://schemas.openxmlformats.org/officeDocument/2006/relationships/viewProps" Target="viewProps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B04D-1C75-43E0-9B64-B7DDAA42BB2C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44575" y="1143000"/>
            <a:ext cx="47688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2670-3342-473C-969D-FDFF399F2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4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1pPr>
    <a:lvl2pPr marL="142235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2pPr>
    <a:lvl3pPr marL="284470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3pPr>
    <a:lvl4pPr marL="426705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4pPr>
    <a:lvl5pPr marL="568940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5pPr>
    <a:lvl6pPr marL="711175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6pPr>
    <a:lvl7pPr marL="853410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7pPr>
    <a:lvl8pPr marL="995644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8pPr>
    <a:lvl9pPr marL="1137879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4575" y="1143000"/>
            <a:ext cx="47688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Powerpoint</a:t>
            </a:r>
            <a:r>
              <a:rPr lang="en-US" dirty="0"/>
              <a:t>, click View &gt; Guides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Keep text within gutter guides.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Author list: Don’t split names onto two lines (e.g., “Jimmy [break] Smith”). If that happens, use a new line, unless you need the space. </a:t>
            </a:r>
            <a:r>
              <a:rPr lang="en-US" b="1" dirty="0"/>
              <a:t>Bold the first names of anybody who’s presenting</a:t>
            </a:r>
            <a:r>
              <a:rPr lang="en-US" dirty="0"/>
              <a:t> in person.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Intro/methods/result: </a:t>
            </a:r>
            <a:r>
              <a:rPr lang="en-US" b="1" dirty="0"/>
              <a:t>Do not drop below font size 28</a:t>
            </a:r>
            <a:r>
              <a:rPr lang="en-US" dirty="0"/>
              <a:t>, but if you have extra space, jack up the font size until the space is full.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not use color in the sidebars except in graphs/figures. It’ll pull attention from the center and slow interpretation for passersby.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C2670-3342-473C-969D-FDFF399F20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99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5860" y="1646133"/>
            <a:ext cx="13213080" cy="3501813"/>
          </a:xfrm>
        </p:spPr>
        <p:txBody>
          <a:bodyPr anchor="b"/>
          <a:lstStyle>
            <a:lvl1pPr algn="ctr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3100" y="5282989"/>
            <a:ext cx="11658600" cy="2428451"/>
          </a:xfrm>
        </p:spPr>
        <p:txBody>
          <a:bodyPr/>
          <a:lstStyle>
            <a:lvl1pPr marL="0" indent="0" algn="ctr">
              <a:buNone/>
              <a:defRPr sz="3520"/>
            </a:lvl1pPr>
            <a:lvl2pPr marL="670575" indent="0" algn="ctr">
              <a:buNone/>
              <a:defRPr sz="2933"/>
            </a:lvl2pPr>
            <a:lvl3pPr marL="1341150" indent="0" algn="ctr">
              <a:buNone/>
              <a:defRPr sz="2640"/>
            </a:lvl3pPr>
            <a:lvl4pPr marL="2011726" indent="0" algn="ctr">
              <a:buNone/>
              <a:defRPr sz="2347"/>
            </a:lvl4pPr>
            <a:lvl5pPr marL="2682301" indent="0" algn="ctr">
              <a:buNone/>
              <a:defRPr sz="2347"/>
            </a:lvl5pPr>
            <a:lvl6pPr marL="3352876" indent="0" algn="ctr">
              <a:buNone/>
              <a:defRPr sz="2347"/>
            </a:lvl6pPr>
            <a:lvl7pPr marL="4023451" indent="0" algn="ctr">
              <a:buNone/>
              <a:defRPr sz="2347"/>
            </a:lvl7pPr>
            <a:lvl8pPr marL="4694027" indent="0" algn="ctr">
              <a:buNone/>
              <a:defRPr sz="2347"/>
            </a:lvl8pPr>
            <a:lvl9pPr marL="5364602" indent="0" algn="ctr">
              <a:buNone/>
              <a:defRPr sz="234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76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899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24248" y="535517"/>
            <a:ext cx="3351848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8706" y="535517"/>
            <a:ext cx="9861233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201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262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610" y="2507618"/>
            <a:ext cx="13407390" cy="4184014"/>
          </a:xfrm>
        </p:spPr>
        <p:txBody>
          <a:bodyPr anchor="b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610" y="6731215"/>
            <a:ext cx="13407390" cy="2200274"/>
          </a:xfrm>
        </p:spPr>
        <p:txBody>
          <a:bodyPr/>
          <a:lstStyle>
            <a:lvl1pPr marL="0" indent="0">
              <a:buNone/>
              <a:defRPr sz="3520">
                <a:solidFill>
                  <a:schemeClr val="tx1"/>
                </a:solidFill>
              </a:defRPr>
            </a:lvl1pPr>
            <a:lvl2pPr marL="670575" indent="0">
              <a:buNone/>
              <a:defRPr sz="2933">
                <a:solidFill>
                  <a:schemeClr val="tx1">
                    <a:tint val="75000"/>
                  </a:schemeClr>
                </a:solidFill>
              </a:defRPr>
            </a:lvl2pPr>
            <a:lvl3pPr marL="1341150" indent="0">
              <a:buNone/>
              <a:defRPr sz="2640">
                <a:solidFill>
                  <a:schemeClr val="tx1">
                    <a:tint val="75000"/>
                  </a:schemeClr>
                </a:solidFill>
              </a:defRPr>
            </a:lvl3pPr>
            <a:lvl4pPr marL="2011726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4pPr>
            <a:lvl5pPr marL="2682301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5pPr>
            <a:lvl6pPr marL="3352876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6pPr>
            <a:lvl7pPr marL="4023451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7pPr>
            <a:lvl8pPr marL="4694027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8pPr>
            <a:lvl9pPr marL="5364602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724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8705" y="2677584"/>
            <a:ext cx="660654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69555" y="2677584"/>
            <a:ext cx="660654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211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535519"/>
            <a:ext cx="13407390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0731" y="2465706"/>
            <a:ext cx="6576178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0731" y="3674110"/>
            <a:ext cx="6576178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69556" y="2465706"/>
            <a:ext cx="6608565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69556" y="3674110"/>
            <a:ext cx="6608565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106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00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84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8565" y="1448226"/>
            <a:ext cx="7869555" cy="7147983"/>
          </a:xfrm>
        </p:spPr>
        <p:txBody>
          <a:bodyPr/>
          <a:lstStyle>
            <a:lvl1pPr>
              <a:defRPr sz="4693"/>
            </a:lvl1pPr>
            <a:lvl2pPr>
              <a:defRPr sz="4107"/>
            </a:lvl2pPr>
            <a:lvl3pPr>
              <a:defRPr sz="3520"/>
            </a:lvl3pPr>
            <a:lvl4pPr>
              <a:defRPr sz="2933"/>
            </a:lvl4pPr>
            <a:lvl5pPr>
              <a:defRPr sz="2933"/>
            </a:lvl5pPr>
            <a:lvl6pPr>
              <a:defRPr sz="2933"/>
            </a:lvl6pPr>
            <a:lvl7pPr>
              <a:defRPr sz="2933"/>
            </a:lvl7pPr>
            <a:lvl8pPr>
              <a:defRPr sz="2933"/>
            </a:lvl8pPr>
            <a:lvl9pPr>
              <a:defRPr sz="29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27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08565" y="1448226"/>
            <a:ext cx="7869555" cy="7147983"/>
          </a:xfrm>
        </p:spPr>
        <p:txBody>
          <a:bodyPr anchor="t"/>
          <a:lstStyle>
            <a:lvl1pPr marL="0" indent="0">
              <a:buNone/>
              <a:defRPr sz="4693"/>
            </a:lvl1pPr>
            <a:lvl2pPr marL="670575" indent="0">
              <a:buNone/>
              <a:defRPr sz="4107"/>
            </a:lvl2pPr>
            <a:lvl3pPr marL="1341150" indent="0">
              <a:buNone/>
              <a:defRPr sz="3520"/>
            </a:lvl3pPr>
            <a:lvl4pPr marL="2011726" indent="0">
              <a:buNone/>
              <a:defRPr sz="2933"/>
            </a:lvl4pPr>
            <a:lvl5pPr marL="2682301" indent="0">
              <a:buNone/>
              <a:defRPr sz="2933"/>
            </a:lvl5pPr>
            <a:lvl6pPr marL="3352876" indent="0">
              <a:buNone/>
              <a:defRPr sz="2933"/>
            </a:lvl6pPr>
            <a:lvl7pPr marL="4023451" indent="0">
              <a:buNone/>
              <a:defRPr sz="2933"/>
            </a:lvl7pPr>
            <a:lvl8pPr marL="4694027" indent="0">
              <a:buNone/>
              <a:defRPr sz="2933"/>
            </a:lvl8pPr>
            <a:lvl9pPr marL="5364602" indent="0">
              <a:buNone/>
              <a:defRPr sz="29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76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8705" y="535519"/>
            <a:ext cx="1340739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8705" y="2677584"/>
            <a:ext cx="1340739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870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9215" y="9322649"/>
            <a:ext cx="524637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851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36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341150" rtl="0" eaLnBrk="1" latinLnBrk="0" hangingPunct="1">
        <a:lnSpc>
          <a:spcPct val="90000"/>
        </a:lnSpc>
        <a:spcBef>
          <a:spcPct val="0"/>
        </a:spcBef>
        <a:buNone/>
        <a:defRPr sz="645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5288" indent="-335288" algn="l" defTabSz="1341150" rtl="0" eaLnBrk="1" latinLnBrk="0" hangingPunct="1">
        <a:lnSpc>
          <a:spcPct val="90000"/>
        </a:lnSpc>
        <a:spcBef>
          <a:spcPts val="1467"/>
        </a:spcBef>
        <a:buFont typeface="Arial" panose="020B0604020202020204" pitchFamily="34" charset="0"/>
        <a:buChar char="•"/>
        <a:defRPr sz="4107" kern="1200">
          <a:solidFill>
            <a:schemeClr val="tx1"/>
          </a:solidFill>
          <a:latin typeface="+mn-lt"/>
          <a:ea typeface="+mn-ea"/>
          <a:cs typeface="+mn-cs"/>
        </a:defRPr>
      </a:lvl1pPr>
      <a:lvl2pPr marL="100586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3520" kern="1200">
          <a:solidFill>
            <a:schemeClr val="tx1"/>
          </a:solidFill>
          <a:latin typeface="+mn-lt"/>
          <a:ea typeface="+mn-ea"/>
          <a:cs typeface="+mn-cs"/>
        </a:defRPr>
      </a:lvl2pPr>
      <a:lvl3pPr marL="1676438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3pPr>
      <a:lvl4pPr marL="234701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301758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68816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35873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502931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699890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670575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34115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3pPr>
      <a:lvl4pPr marL="201172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268230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7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02345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4694027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364602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microsoft.com/office/2007/relationships/hdphoto" Target="../media/hdphoto2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microsoft.com/office/2007/relationships/hdphoto" Target="../media/hdphoto1.wdp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8733BE-059C-47B7-9415-5ADF2F3024F1}"/>
              </a:ext>
            </a:extLst>
          </p:cNvPr>
          <p:cNvSpPr/>
          <p:nvPr/>
        </p:nvSpPr>
        <p:spPr>
          <a:xfrm>
            <a:off x="10811427" y="-4228"/>
            <a:ext cx="4832424" cy="10077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71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sz="171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sz="171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7702" y="14822"/>
            <a:ext cx="6400481" cy="1413043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248" b="1" dirty="0">
                <a:solidFill>
                  <a:schemeClr val="bg1"/>
                </a:solidFill>
                <a:latin typeface="Georgia" panose="02040502050405020303" pitchFamily="18" charset="0"/>
                <a:ea typeface="Roboto" panose="02000000000000000000" pitchFamily="2" charset="0"/>
                <a:cs typeface="Arial" panose="020B0604020202020204" pitchFamily="34" charset="0"/>
              </a:rPr>
              <a:t>Who or What is a </a:t>
            </a:r>
            <a:br>
              <a:rPr lang="en-US" sz="4248" b="1" dirty="0">
                <a:solidFill>
                  <a:schemeClr val="bg1"/>
                </a:solidFill>
                <a:latin typeface="Georgia" panose="02040502050405020303" pitchFamily="18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4248" b="1" dirty="0">
                <a:solidFill>
                  <a:schemeClr val="bg1"/>
                </a:solidFill>
                <a:latin typeface="Georgia" panose="02040502050405020303" pitchFamily="18" charset="0"/>
                <a:ea typeface="Roboto" panose="02000000000000000000" pitchFamily="2" charset="0"/>
                <a:cs typeface="Arial" panose="020B0604020202020204" pitchFamily="34" charset="0"/>
              </a:rPr>
              <a:t>Data Scientist?</a:t>
            </a:r>
            <a:endParaRPr lang="en-US" sz="4248" dirty="0">
              <a:solidFill>
                <a:schemeClr val="bg1"/>
              </a:solidFill>
              <a:latin typeface="Georgia" panose="02040502050405020303" pitchFamily="18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C5B857-0E51-4898-BAEF-B471D5E63813}"/>
              </a:ext>
            </a:extLst>
          </p:cNvPr>
          <p:cNvSpPr/>
          <p:nvPr/>
        </p:nvSpPr>
        <p:spPr>
          <a:xfrm>
            <a:off x="4619" y="-4426"/>
            <a:ext cx="4754880" cy="1005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71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sz="171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sz="171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5B311-3C19-412C-ADE6-EB2E4158F366}"/>
              </a:ext>
            </a:extLst>
          </p:cNvPr>
          <p:cNvSpPr txBox="1"/>
          <p:nvPr/>
        </p:nvSpPr>
        <p:spPr>
          <a:xfrm>
            <a:off x="256032" y="1077958"/>
            <a:ext cx="4298126" cy="24439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1650" b="1" dirty="0">
                <a:latin typeface="Georgia" panose="02040502050405020303" pitchFamily="18" charset="0"/>
                <a:cs typeface="Arial" panose="020B0604020202020204" pitchFamily="34" charset="0"/>
              </a:rPr>
              <a:t>Introduction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dirty="0">
                <a:solidFill>
                  <a:srgbClr val="1D1C1D"/>
                </a:solidFill>
                <a:latin typeface="Georgia" panose="02040502050405020303" pitchFamily="18" charset="0"/>
              </a:rPr>
              <a:t>The ‘who is’ and ‘what is’ a Data Scientist is undecided - leading to unmet expectations, misfit hires, and lost time/resources for employers, employees, and applicants.  Using state-of-art NLP and Machine Learning on 8,000+ job postings, we arrive at the features that define the ‘what is’ and cluster other job titles to understand the ‘who is’ a Data Scientist.</a:t>
            </a:r>
            <a:r>
              <a:rPr lang="en-US" altLang="en-US" sz="1500" dirty="0">
                <a:latin typeface="Georgia" panose="02040502050405020303" pitchFamily="18" charset="0"/>
              </a:rPr>
              <a:t> </a:t>
            </a: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C155C6-7E35-4156-B9B3-271571AF60CC}"/>
              </a:ext>
            </a:extLst>
          </p:cNvPr>
          <p:cNvSpPr txBox="1"/>
          <p:nvPr/>
        </p:nvSpPr>
        <p:spPr>
          <a:xfrm>
            <a:off x="24497" y="129963"/>
            <a:ext cx="4609786" cy="844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45" b="1" i="1" dirty="0">
                <a:latin typeface="Georgia" panose="02040502050405020303" pitchFamily="18" charset="0"/>
                <a:cs typeface="Lato" panose="020F0502020204030203" pitchFamily="34" charset="0"/>
              </a:rPr>
              <a:t>A Data Science Approach to Define the Data Scientist</a:t>
            </a:r>
            <a:endParaRPr lang="en-US" sz="2445" i="1" dirty="0">
              <a:latin typeface="Georgia" panose="02040502050405020303" pitchFamily="18" charset="0"/>
              <a:cs typeface="Lato" panose="020F050202020403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71132" y="8632710"/>
            <a:ext cx="6010043" cy="141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Andy Ho	An Nguyen	Jodi Pafford	</a:t>
            </a:r>
          </a:p>
          <a:p>
            <a:pPr algn="ctr"/>
            <a:r>
              <a:rPr lang="en-US" sz="2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Dr. Robert Slater</a:t>
            </a:r>
          </a:p>
          <a:p>
            <a:pPr algn="ctr"/>
            <a:endParaRPr lang="en-US" sz="1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 algn="just"/>
            <a:endParaRPr lang="en-US" sz="978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 algn="ctr"/>
            <a:r>
              <a:rPr lang="en-US" sz="2200" b="1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Master of Science in Data Science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6733" y="9189229"/>
            <a:ext cx="1621324" cy="8533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25577" y="9409325"/>
            <a:ext cx="3119966" cy="534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36" b="1" dirty="0">
                <a:ln w="0"/>
                <a:latin typeface="Georgia" panose="02040502050405020303" pitchFamily="18" charset="0"/>
                <a:cs typeface="Arial" panose="020B0604020202020204" pitchFamily="34" charset="0"/>
              </a:rPr>
              <a:t>Southern Methodist University</a:t>
            </a:r>
          </a:p>
          <a:p>
            <a:pPr algn="ctr"/>
            <a:r>
              <a:rPr lang="en-US" sz="1436" b="1" dirty="0">
                <a:ln w="0"/>
                <a:latin typeface="Georgia" panose="02040502050405020303" pitchFamily="18" charset="0"/>
                <a:cs typeface="Arial" panose="020B0604020202020204" pitchFamily="34" charset="0"/>
              </a:rPr>
              <a:t>Dallas, TX 75375, USA</a:t>
            </a:r>
            <a:endParaRPr lang="en-US" sz="1436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39EF158-D833-4519-A35C-0378411C2F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24" b="97961" l="10000" r="96182">
                        <a14:foregroundMark x1="26939" y1="2824" x2="26939" y2="2824"/>
                        <a14:foregroundMark x1="96242" y1="3686" x2="96242" y2="3686"/>
                        <a14:foregroundMark x1="73364" y1="3255" x2="73364" y2="3255"/>
                        <a14:foregroundMark x1="73030" y1="2824" x2="76697" y2="5255"/>
                        <a14:foregroundMark x1="76697" y1="5255" x2="78848" y2="5333"/>
                        <a14:foregroundMark x1="73364" y1="9529" x2="76576" y2="9529"/>
                        <a14:foregroundMark x1="76576" y1="9529" x2="83606" y2="8667"/>
                        <a14:foregroundMark x1="83606" y1="8667" x2="95394" y2="9529"/>
                        <a14:foregroundMark x1="95394" y1="9529" x2="94000" y2="12431"/>
                        <a14:foregroundMark x1="94000" y1="12431" x2="72697" y2="11608"/>
                        <a14:foregroundMark x1="79152" y1="13255" x2="73667" y2="13255"/>
                        <a14:foregroundMark x1="95606" y1="13255" x2="87545" y2="12863"/>
                        <a14:foregroundMark x1="41455" y1="92941" x2="47303" y2="95882"/>
                        <a14:foregroundMark x1="47303" y1="95882" x2="53303" y2="96471"/>
                        <a14:foregroundMark x1="53303" y1="96471" x2="56333" y2="94706"/>
                        <a14:foregroundMark x1="56333" y1="94706" x2="58515" y2="90863"/>
                        <a14:foregroundMark x1="64667" y1="95882" x2="74636" y2="94196"/>
                        <a14:foregroundMark x1="74636" y1="94196" x2="77545" y2="94196"/>
                        <a14:foregroundMark x1="77545" y1="94196" x2="79485" y2="95020"/>
                        <a14:foregroundMark x1="62727" y1="93804" x2="63697" y2="97294"/>
                        <a14:foregroundMark x1="63697" y1="97294" x2="63697" y2="97961"/>
                        <a14:foregroundMark x1="81727" y1="93373" x2="65303" y2="94196"/>
                        <a14:foregroundMark x1="81091" y1="96706" x2="68000" y2="96275"/>
                        <a14:foregroundMark x1="68000" y1="96275" x2="64727" y2="97451"/>
                        <a14:foregroundMark x1="64727" y1="97451" x2="64667" y2="97529"/>
                        <a14:foregroundMark x1="66909" y1="97961" x2="70515" y2="97961"/>
                        <a14:foregroundMark x1="70515" y1="97961" x2="71758" y2="97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8" t="2034" r="3111" b="1385"/>
          <a:stretch/>
        </p:blipFill>
        <p:spPr bwMode="auto">
          <a:xfrm>
            <a:off x="-6874835" y="1119043"/>
            <a:ext cx="5883123" cy="462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/>
          <p:cNvGrpSpPr/>
          <p:nvPr/>
        </p:nvGrpSpPr>
        <p:grpSpPr>
          <a:xfrm>
            <a:off x="10914637" y="8992411"/>
            <a:ext cx="2761256" cy="1297623"/>
            <a:chOff x="10912908" y="9038528"/>
            <a:chExt cx="2761256" cy="1297623"/>
          </a:xfrm>
        </p:grpSpPr>
        <p:pic>
          <p:nvPicPr>
            <p:cNvPr id="20" name="Picture 19" descr="A picture containing black, drawing&#10;&#10;Description automatically generated">
              <a:extLst>
                <a:ext uri="{FF2B5EF4-FFF2-40B4-BE49-F238E27FC236}">
                  <a16:creationId xmlns:a16="http://schemas.microsoft.com/office/drawing/2014/main" id="{13469F6B-D88E-4E9E-B782-AC9593D4D2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41" t="9140" r="8252" b="8117"/>
            <a:stretch/>
          </p:blipFill>
          <p:spPr>
            <a:xfrm>
              <a:off x="10912908" y="9066439"/>
              <a:ext cx="937795" cy="94047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83F726-B1F9-42D9-904C-C0F863D84F00}"/>
                </a:ext>
              </a:extLst>
            </p:cNvPr>
            <p:cNvSpPr txBox="1"/>
            <p:nvPr/>
          </p:nvSpPr>
          <p:spPr>
            <a:xfrm>
              <a:off x="11850703" y="9038528"/>
              <a:ext cx="182346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Georgia" panose="02040502050405020303" pitchFamily="18" charset="0"/>
                </a:rPr>
                <a:t>Interact with our data by visiting our Tableau Website</a:t>
              </a:r>
            </a:p>
          </p:txBody>
        </p:sp>
        <p:pic>
          <p:nvPicPr>
            <p:cNvPr id="12" name="Graphic 11" descr="Line arrow Slight curve">
              <a:extLst>
                <a:ext uri="{FF2B5EF4-FFF2-40B4-BE49-F238E27FC236}">
                  <a16:creationId xmlns:a16="http://schemas.microsoft.com/office/drawing/2014/main" id="{F00656A2-B3AC-408C-B666-0503557F5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 flipH="1">
              <a:off x="11829589" y="9408257"/>
              <a:ext cx="927894" cy="927894"/>
            </a:xfrm>
            <a:prstGeom prst="rect">
              <a:avLst/>
            </a:prstGeom>
          </p:spPr>
        </p:pic>
      </p:grpSp>
      <p:sp>
        <p:nvSpPr>
          <p:cNvPr id="19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 txBox="1">
            <a:spLocks/>
          </p:cNvSpPr>
          <p:nvPr/>
        </p:nvSpPr>
        <p:spPr>
          <a:xfrm>
            <a:off x="4737790" y="1371383"/>
            <a:ext cx="6155267" cy="19141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3411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9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Roboto" panose="02000000000000000000" pitchFamily="2" charset="0"/>
                <a:cs typeface="Arial" panose="020B0604020202020204" pitchFamily="34" charset="0"/>
              </a:rPr>
              <a:t>A Data Scientist is a </a:t>
            </a:r>
            <a:r>
              <a:rPr lang="en-US" sz="2900" b="1" i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Roboto" panose="02000000000000000000" pitchFamily="2" charset="0"/>
                <a:cs typeface="Arial" panose="020B0604020202020204" pitchFamily="34" charset="0"/>
              </a:rPr>
              <a:t>statistician</a:t>
            </a:r>
            <a:r>
              <a:rPr lang="en-US" sz="29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Roboto" panose="02000000000000000000" pitchFamily="2" charset="0"/>
                <a:cs typeface="Arial" panose="020B0604020202020204" pitchFamily="34" charset="0"/>
              </a:rPr>
              <a:t> who can code, communicate, and collaborate.</a:t>
            </a:r>
            <a:endParaRPr lang="en-US" sz="29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498BBA3-93BD-447D-853F-1A5A88D6837D}"/>
              </a:ext>
            </a:extLst>
          </p:cNvPr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t="20566" r="8742"/>
          <a:stretch/>
        </p:blipFill>
        <p:spPr bwMode="auto">
          <a:xfrm>
            <a:off x="11040666" y="322599"/>
            <a:ext cx="4275866" cy="32274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789920" y="14822"/>
            <a:ext cx="4954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eorgia" panose="02040502050405020303" pitchFamily="18" charset="0"/>
              </a:rPr>
              <a:t>PCA: Data Scientist and Statisticians are Neighbors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4889871" y="6161870"/>
            <a:ext cx="4373988" cy="291101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FD3967B-EE7E-4D45-A408-879F23E1AC85}"/>
              </a:ext>
            </a:extLst>
          </p:cNvPr>
          <p:cNvSpPr txBox="1"/>
          <p:nvPr/>
        </p:nvSpPr>
        <p:spPr>
          <a:xfrm>
            <a:off x="13378507" y="811405"/>
            <a:ext cx="118872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Analyst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6455B7-1B76-4A27-B3E3-D1DA1E70223C}"/>
              </a:ext>
            </a:extLst>
          </p:cNvPr>
          <p:cNvSpPr txBox="1"/>
          <p:nvPr/>
        </p:nvSpPr>
        <p:spPr>
          <a:xfrm>
            <a:off x="12351493" y="1438899"/>
            <a:ext cx="128016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Scientist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C3531A-32AD-44DE-8F8E-C0DF022FE18D}"/>
              </a:ext>
            </a:extLst>
          </p:cNvPr>
          <p:cNvSpPr txBox="1"/>
          <p:nvPr/>
        </p:nvSpPr>
        <p:spPr>
          <a:xfrm>
            <a:off x="11389832" y="2049055"/>
            <a:ext cx="109728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Statistician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3F66D3-A698-40FE-85BC-568E3699AB00}"/>
              </a:ext>
            </a:extLst>
          </p:cNvPr>
          <p:cNvSpPr txBox="1"/>
          <p:nvPr/>
        </p:nvSpPr>
        <p:spPr>
          <a:xfrm>
            <a:off x="11389831" y="2887882"/>
            <a:ext cx="210312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Database Administrator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7AB86C5-37B1-44F1-8C46-DA331D6F7607}"/>
              </a:ext>
            </a:extLst>
          </p:cNvPr>
          <p:cNvSpPr txBox="1"/>
          <p:nvPr/>
        </p:nvSpPr>
        <p:spPr>
          <a:xfrm>
            <a:off x="13563168" y="2424428"/>
            <a:ext cx="13716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Engineer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B5E9919-41C6-4DAD-9331-B91190AFA1D0}"/>
              </a:ext>
            </a:extLst>
          </p:cNvPr>
          <p:cNvSpPr txBox="1"/>
          <p:nvPr/>
        </p:nvSpPr>
        <p:spPr>
          <a:xfrm>
            <a:off x="13990447" y="1778594"/>
            <a:ext cx="164592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Software Engineer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650DF6-E4A0-4C10-9B01-2F1F6C67E7C4}"/>
              </a:ext>
            </a:extLst>
          </p:cNvPr>
          <p:cNvSpPr txBox="1"/>
          <p:nvPr/>
        </p:nvSpPr>
        <p:spPr>
          <a:xfrm>
            <a:off x="11167412" y="3525267"/>
            <a:ext cx="4372769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eorgia" panose="02040502050405020303" pitchFamily="18" charset="0"/>
              </a:rPr>
              <a:t>Software Engineer 		Data Analyst		Statistician</a:t>
            </a:r>
          </a:p>
          <a:p>
            <a:endParaRPr lang="en-US" sz="600" dirty="0">
              <a:latin typeface="Georgia" panose="02040502050405020303" pitchFamily="18" charset="0"/>
            </a:endParaRPr>
          </a:p>
          <a:p>
            <a:r>
              <a:rPr lang="en-US" sz="1200" dirty="0">
                <a:latin typeface="Georgia" panose="02040502050405020303" pitchFamily="18" charset="0"/>
              </a:rPr>
              <a:t>Data Scientist   		Data Engineer 	Database 								Administrator</a:t>
            </a:r>
          </a:p>
        </p:txBody>
      </p:sp>
      <p:pic>
        <p:nvPicPr>
          <p:cNvPr id="51" name="Content Placeholder 5">
            <a:extLst>
              <a:ext uri="{FF2B5EF4-FFF2-40B4-BE49-F238E27FC236}">
                <a16:creationId xmlns:a16="http://schemas.microsoft.com/office/drawing/2014/main" id="{AED3F23F-C305-4A54-9C92-C2755755C4B2}"/>
              </a:ext>
            </a:extLst>
          </p:cNvPr>
          <p:cNvPicPr/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47" t="14224" r="15528" b="73694"/>
          <a:stretch/>
        </p:blipFill>
        <p:spPr bwMode="auto">
          <a:xfrm>
            <a:off x="10886274" y="3521862"/>
            <a:ext cx="365760" cy="5486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2" name="Content Placeholder 5">
            <a:extLst>
              <a:ext uri="{FF2B5EF4-FFF2-40B4-BE49-F238E27FC236}">
                <a16:creationId xmlns:a16="http://schemas.microsoft.com/office/drawing/2014/main" id="{AED3F23F-C305-4A54-9C92-C2755755C4B2}"/>
              </a:ext>
            </a:extLst>
          </p:cNvPr>
          <p:cNvPicPr/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8" t="26036" r="15528" b="61883"/>
          <a:stretch/>
        </p:blipFill>
        <p:spPr bwMode="auto">
          <a:xfrm>
            <a:off x="12695898" y="3521862"/>
            <a:ext cx="365760" cy="5486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3" name="Content Placeholder 5">
            <a:extLst>
              <a:ext uri="{FF2B5EF4-FFF2-40B4-BE49-F238E27FC236}">
                <a16:creationId xmlns:a16="http://schemas.microsoft.com/office/drawing/2014/main" id="{AED3F23F-C305-4A54-9C92-C2755755C4B2}"/>
              </a:ext>
            </a:extLst>
          </p:cNvPr>
          <p:cNvPicPr/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47" t="37850" r="15528" b="50085"/>
          <a:stretch/>
        </p:blipFill>
        <p:spPr bwMode="auto">
          <a:xfrm>
            <a:off x="14090328" y="3521862"/>
            <a:ext cx="365760" cy="5486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 descr="A picture containing flower&#10;&#10;Description automatically generated">
            <a:extLst>
              <a:ext uri="{FF2B5EF4-FFF2-40B4-BE49-F238E27FC236}">
                <a16:creationId xmlns:a16="http://schemas.microsoft.com/office/drawing/2014/main" id="{402242B1-3597-45DA-A4CA-2B09BAF6E85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4" t="12316" r="9810" b="12500"/>
          <a:stretch/>
        </p:blipFill>
        <p:spPr>
          <a:xfrm>
            <a:off x="11167412" y="4167569"/>
            <a:ext cx="4081993" cy="322783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C09A0CD1-F76A-4ED3-8EF4-E1B6842A5249}"/>
              </a:ext>
            </a:extLst>
          </p:cNvPr>
          <p:cNvSpPr txBox="1"/>
          <p:nvPr/>
        </p:nvSpPr>
        <p:spPr>
          <a:xfrm>
            <a:off x="11213340" y="4480666"/>
            <a:ext cx="118872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Analyst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7ABAD3B-C0C0-4362-89AC-ABE6491EAAC6}"/>
              </a:ext>
            </a:extLst>
          </p:cNvPr>
          <p:cNvSpPr txBox="1"/>
          <p:nvPr/>
        </p:nvSpPr>
        <p:spPr>
          <a:xfrm>
            <a:off x="12162319" y="5191998"/>
            <a:ext cx="128016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Scientist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8E4E27C-3339-46D3-A359-9FB03AC6157C}"/>
              </a:ext>
            </a:extLst>
          </p:cNvPr>
          <p:cNvSpPr txBox="1"/>
          <p:nvPr/>
        </p:nvSpPr>
        <p:spPr>
          <a:xfrm>
            <a:off x="11016013" y="5990151"/>
            <a:ext cx="109728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Statistician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5FD3BAE-7240-478B-AC10-ED4275BB16BE}"/>
              </a:ext>
            </a:extLst>
          </p:cNvPr>
          <p:cNvSpPr txBox="1"/>
          <p:nvPr/>
        </p:nvSpPr>
        <p:spPr>
          <a:xfrm>
            <a:off x="10875280" y="6714039"/>
            <a:ext cx="1476213" cy="5447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Database </a:t>
            </a:r>
          </a:p>
          <a:p>
            <a:pPr algn="ctr"/>
            <a:r>
              <a:rPr lang="en-US" sz="1400" dirty="0">
                <a:latin typeface="Georgia" panose="02040502050405020303" pitchFamily="18" charset="0"/>
              </a:rPr>
              <a:t>Administrator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D38EAFD-6926-46FD-8FC5-C56DBF608E95}"/>
              </a:ext>
            </a:extLst>
          </p:cNvPr>
          <p:cNvSpPr txBox="1"/>
          <p:nvPr/>
        </p:nvSpPr>
        <p:spPr>
          <a:xfrm>
            <a:off x="12763747" y="6391529"/>
            <a:ext cx="13716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Engineer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E7A9CF9-2EA0-40EE-8020-C6AC13E173C6}"/>
              </a:ext>
            </a:extLst>
          </p:cNvPr>
          <p:cNvSpPr txBox="1"/>
          <p:nvPr/>
        </p:nvSpPr>
        <p:spPr>
          <a:xfrm>
            <a:off x="13801273" y="5531693"/>
            <a:ext cx="164592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Software Engineer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546D5C5-59D9-4D7E-B973-562BD5A4442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19"/>
          <a:stretch/>
        </p:blipFill>
        <p:spPr>
          <a:xfrm>
            <a:off x="5393845" y="3460007"/>
            <a:ext cx="4768053" cy="493803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1B83107-7593-4D2B-963C-03394F24811B}"/>
              </a:ext>
            </a:extLst>
          </p:cNvPr>
          <p:cNvSpPr txBox="1"/>
          <p:nvPr/>
        </p:nvSpPr>
        <p:spPr>
          <a:xfrm>
            <a:off x="-6020090" y="-2104309"/>
            <a:ext cx="4281894" cy="347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en-US" sz="14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4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2000" b="1" dirty="0">
                <a:latin typeface="Georgia" panose="02040502050405020303" pitchFamily="18" charset="0"/>
                <a:cs typeface="Arial" panose="020B0604020202020204" pitchFamily="34" charset="0"/>
              </a:rPr>
              <a:t>Method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kern="1400" dirty="0">
                <a:latin typeface="Georgia" panose="02040502050405020303" pitchFamily="18" charset="0"/>
                <a:cs typeface="Arial" panose="020B0604020202020204" pitchFamily="34" charset="0"/>
              </a:rPr>
              <a:t>Web scrapped 8,000+ job postings to form data set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kern="1400" dirty="0">
                <a:latin typeface="Georgia" panose="02040502050405020303" pitchFamily="18" charset="0"/>
                <a:cs typeface="Arial" panose="020B0604020202020204" pitchFamily="34" charset="0"/>
              </a:rPr>
              <a:t>Transform into feature vectors using Universal Sentence Encoder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kern="1400" dirty="0">
                <a:latin typeface="Georgia" panose="02040502050405020303" pitchFamily="18" charset="0"/>
                <a:cs typeface="Arial" panose="020B0604020202020204" pitchFamily="34" charset="0"/>
              </a:rPr>
              <a:t>Labeled clustering and neural network for classification</a:t>
            </a:r>
          </a:p>
          <a:p>
            <a:pPr marL="182880" indent="-182880">
              <a:buFont typeface="Wingdings" panose="05000000000000000000" pitchFamily="2" charset="2"/>
              <a:buChar char="§"/>
            </a:pPr>
            <a:r>
              <a:rPr lang="en-US" kern="1400" dirty="0">
                <a:latin typeface="Georgia" panose="02040502050405020303" pitchFamily="18" charset="0"/>
                <a:cs typeface="Arial" panose="020B0604020202020204" pitchFamily="34" charset="0"/>
              </a:rPr>
              <a:t>Reverse engineered results to find Features of Importance</a:t>
            </a:r>
          </a:p>
          <a:p>
            <a:endParaRPr lang="en-US" dirty="0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76E43B5E-0448-4A2E-A6BF-2D56447634B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620818"/>
            <a:ext cx="4763654" cy="3406462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07958E7-87FA-4EDD-B1F1-0D9D14CC8237}"/>
              </a:ext>
            </a:extLst>
          </p:cNvPr>
          <p:cNvGrpSpPr/>
          <p:nvPr/>
        </p:nvGrpSpPr>
        <p:grpSpPr>
          <a:xfrm>
            <a:off x="610032" y="6868967"/>
            <a:ext cx="3614247" cy="2259578"/>
            <a:chOff x="801278" y="838987"/>
            <a:chExt cx="7714072" cy="544832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D90EEFE-DEF5-46F2-AEC8-47D1931CDDC5}"/>
                </a:ext>
              </a:extLst>
            </p:cNvPr>
            <p:cNvGrpSpPr/>
            <p:nvPr/>
          </p:nvGrpSpPr>
          <p:grpSpPr>
            <a:xfrm>
              <a:off x="801278" y="838987"/>
              <a:ext cx="7714072" cy="5448322"/>
              <a:chOff x="801278" y="838987"/>
              <a:chExt cx="7714072" cy="5448322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BCA4437-7468-41D1-A5BC-C82B56FF68BE}"/>
                  </a:ext>
                </a:extLst>
              </p:cNvPr>
              <p:cNvGrpSpPr/>
              <p:nvPr/>
            </p:nvGrpSpPr>
            <p:grpSpPr>
              <a:xfrm>
                <a:off x="801278" y="838987"/>
                <a:ext cx="7714072" cy="5448322"/>
                <a:chOff x="1756612" y="1372999"/>
                <a:chExt cx="6758738" cy="4895455"/>
              </a:xfrm>
            </p:grpSpPr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08427C7B-3384-4E37-A891-212876AD4B76}"/>
                    </a:ext>
                  </a:extLst>
                </p:cNvPr>
                <p:cNvPicPr/>
                <p:nvPr/>
              </p:nvPicPr>
              <p:blipFill rotWithShape="1">
                <a:blip r:embed="rId15"/>
                <a:srcRect t="12004"/>
                <a:stretch/>
              </p:blipFill>
              <p:spPr>
                <a:xfrm>
                  <a:off x="1756612" y="1960676"/>
                  <a:ext cx="6758738" cy="4307778"/>
                </a:xfrm>
                <a:prstGeom prst="rect">
                  <a:avLst/>
                </a:prstGeom>
              </p:spPr>
            </p:pic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FED896E6-4764-49A3-9D14-39CA3829CDFB}"/>
                    </a:ext>
                  </a:extLst>
                </p:cNvPr>
                <p:cNvSpPr/>
                <p:nvPr/>
              </p:nvSpPr>
              <p:spPr>
                <a:xfrm>
                  <a:off x="7291137" y="1372999"/>
                  <a:ext cx="1224213" cy="10382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2385EEE0-9FB5-4EFF-9F8C-545F71DC8C55}"/>
                    </a:ext>
                  </a:extLst>
                </p:cNvPr>
                <p:cNvSpPr/>
                <p:nvPr/>
              </p:nvSpPr>
              <p:spPr>
                <a:xfrm>
                  <a:off x="2343636" y="1923068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C0922AC4-9E71-4F75-B655-0EB44E1A38F1}"/>
                    </a:ext>
                  </a:extLst>
                </p:cNvPr>
                <p:cNvSpPr/>
                <p:nvPr/>
              </p:nvSpPr>
              <p:spPr>
                <a:xfrm>
                  <a:off x="3216111" y="3112416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34CEB076-EC4A-494B-B32C-08D6B978D8EC}"/>
                    </a:ext>
                  </a:extLst>
                </p:cNvPr>
                <p:cNvSpPr/>
                <p:nvPr/>
              </p:nvSpPr>
              <p:spPr>
                <a:xfrm>
                  <a:off x="3936186" y="3149337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BE49844E-59BA-445D-8225-9652202DF228}"/>
                    </a:ext>
                  </a:extLst>
                </p:cNvPr>
                <p:cNvSpPr/>
                <p:nvPr/>
              </p:nvSpPr>
              <p:spPr>
                <a:xfrm>
                  <a:off x="4918145" y="3667541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DC7B0C2-11B9-4F6F-A01D-D06D45E52090}"/>
                    </a:ext>
                  </a:extLst>
                </p:cNvPr>
                <p:cNvSpPr/>
                <p:nvPr/>
              </p:nvSpPr>
              <p:spPr>
                <a:xfrm>
                  <a:off x="5638220" y="3904782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A853D16-F0E7-44AA-934E-1FBDB5B360AD}"/>
                    </a:ext>
                  </a:extLst>
                </p:cNvPr>
                <p:cNvSpPr/>
                <p:nvPr/>
              </p:nvSpPr>
              <p:spPr>
                <a:xfrm>
                  <a:off x="6667313" y="4669924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4762663-0574-4F1C-91EB-2348DDE357F0}"/>
                  </a:ext>
                </a:extLst>
              </p:cNvPr>
              <p:cNvSpPr/>
              <p:nvPr/>
            </p:nvSpPr>
            <p:spPr>
              <a:xfrm>
                <a:off x="2377565" y="1437221"/>
                <a:ext cx="6111168" cy="16022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Data Set Distribution by Titles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6D760D4-135D-4A24-8DFA-D20C8983E5C8}"/>
                </a:ext>
              </a:extLst>
            </p:cNvPr>
            <p:cNvSpPr txBox="1"/>
            <p:nvPr/>
          </p:nvSpPr>
          <p:spPr>
            <a:xfrm>
              <a:off x="1300127" y="1708776"/>
              <a:ext cx="1002366" cy="1683887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2000" b="1" dirty="0"/>
                <a:t>2,926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B6869BF-5905-4CF0-A780-E20E87E9FCE9}"/>
                </a:ext>
              </a:extLst>
            </p:cNvPr>
            <p:cNvSpPr txBox="1"/>
            <p:nvPr/>
          </p:nvSpPr>
          <p:spPr>
            <a:xfrm>
              <a:off x="2305831" y="2815935"/>
              <a:ext cx="1051046" cy="1781100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2000" b="1" dirty="0"/>
                <a:t>1,742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DB3CD90-2FD6-4646-8222-740A5A979946}"/>
                </a:ext>
              </a:extLst>
            </p:cNvPr>
            <p:cNvSpPr txBox="1"/>
            <p:nvPr/>
          </p:nvSpPr>
          <p:spPr>
            <a:xfrm>
              <a:off x="3267738" y="2989492"/>
              <a:ext cx="1051046" cy="1621314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2000" b="1" dirty="0"/>
                <a:t>1,718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B4F1E1-6DDA-48A2-B80A-E481BA7FDFD2}"/>
                </a:ext>
              </a:extLst>
            </p:cNvPr>
            <p:cNvSpPr txBox="1"/>
            <p:nvPr/>
          </p:nvSpPr>
          <p:spPr>
            <a:xfrm>
              <a:off x="4266811" y="3325171"/>
              <a:ext cx="1051046" cy="1781100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2000" b="1" dirty="0"/>
                <a:t>1,200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18FA18-B885-43B8-8849-4EB49FC586EF}"/>
                </a:ext>
              </a:extLst>
            </p:cNvPr>
            <p:cNvSpPr txBox="1"/>
            <p:nvPr/>
          </p:nvSpPr>
          <p:spPr>
            <a:xfrm>
              <a:off x="5228906" y="3883818"/>
              <a:ext cx="1002366" cy="117117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r"/>
              <a:r>
                <a:rPr lang="en-US" sz="2000" b="1" dirty="0"/>
                <a:t>952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F5019E-2BD6-4297-AB9A-2B50A4F27F67}"/>
                </a:ext>
              </a:extLst>
            </p:cNvPr>
            <p:cNvSpPr txBox="1"/>
            <p:nvPr/>
          </p:nvSpPr>
          <p:spPr>
            <a:xfrm>
              <a:off x="6186547" y="3495219"/>
              <a:ext cx="1002366" cy="1329311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2000" b="1" dirty="0"/>
                <a:t>200</a:t>
              </a:r>
              <a:endParaRPr lang="en-US" sz="2800" b="1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A278F78-5F61-4534-BE37-02B26FDB27AB}"/>
                </a:ext>
              </a:extLst>
            </p:cNvPr>
            <p:cNvSpPr/>
            <p:nvPr/>
          </p:nvSpPr>
          <p:spPr>
            <a:xfrm>
              <a:off x="801278" y="2488676"/>
              <a:ext cx="397161" cy="1302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25763" b="77322" l="10000" r="90000"/>
                    </a14:imgEffect>
                  </a14:imgLayer>
                </a14:imgProps>
              </a:ext>
            </a:extLst>
          </a:blip>
          <a:srcRect t="19318" b="16233"/>
          <a:stretch/>
        </p:blipFill>
        <p:spPr>
          <a:xfrm>
            <a:off x="7107" y="9259639"/>
            <a:ext cx="1859087" cy="798761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874EB64D-9413-439F-A8BD-1AE2D3DE7561}"/>
              </a:ext>
            </a:extLst>
          </p:cNvPr>
          <p:cNvSpPr txBox="1"/>
          <p:nvPr/>
        </p:nvSpPr>
        <p:spPr>
          <a:xfrm rot="16200000">
            <a:off x="806323" y="8709589"/>
            <a:ext cx="568434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Georgia" panose="02040502050405020303" pitchFamily="18" charset="0"/>
              </a:rPr>
              <a:t>Software Engineer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3F2810-DD22-49AB-A039-BBA8537DFF24}"/>
              </a:ext>
            </a:extLst>
          </p:cNvPr>
          <p:cNvSpPr txBox="1"/>
          <p:nvPr/>
        </p:nvSpPr>
        <p:spPr>
          <a:xfrm rot="16200000">
            <a:off x="1285248" y="8698407"/>
            <a:ext cx="550141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Georgia" panose="02040502050405020303" pitchFamily="18" charset="0"/>
              </a:rPr>
              <a:t>Data Scientist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A51A363-0C56-480E-8E9E-486464A304D3}"/>
              </a:ext>
            </a:extLst>
          </p:cNvPr>
          <p:cNvSpPr txBox="1"/>
          <p:nvPr/>
        </p:nvSpPr>
        <p:spPr>
          <a:xfrm rot="16200000">
            <a:off x="1791463" y="8648516"/>
            <a:ext cx="428883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Georgia" panose="02040502050405020303" pitchFamily="18" charset="0"/>
              </a:rPr>
              <a:t>Data Analyst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7341624-B3C8-4772-A64B-0F97B7AE03BF}"/>
              </a:ext>
            </a:extLst>
          </p:cNvPr>
          <p:cNvSpPr txBox="1"/>
          <p:nvPr/>
        </p:nvSpPr>
        <p:spPr>
          <a:xfrm rot="16200000">
            <a:off x="2085573" y="8833455"/>
            <a:ext cx="798762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Georgia" panose="02040502050405020303" pitchFamily="18" charset="0"/>
              </a:rPr>
              <a:t>Database Administrator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7DD71-1D87-4231-A1C1-FA36F9179D45}"/>
              </a:ext>
            </a:extLst>
          </p:cNvPr>
          <p:cNvSpPr txBox="1"/>
          <p:nvPr/>
        </p:nvSpPr>
        <p:spPr>
          <a:xfrm rot="16200000">
            <a:off x="2622236" y="8710988"/>
            <a:ext cx="568434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Georgia" panose="02040502050405020303" pitchFamily="18" charset="0"/>
              </a:rPr>
              <a:t>Data Engineer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43E8024-A85F-429E-9624-3E87EE6EA89B}"/>
              </a:ext>
            </a:extLst>
          </p:cNvPr>
          <p:cNvSpPr txBox="1"/>
          <p:nvPr/>
        </p:nvSpPr>
        <p:spPr>
          <a:xfrm rot="16200000">
            <a:off x="3062095" y="8830155"/>
            <a:ext cx="638276" cy="15388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Georgia" panose="02040502050405020303" pitchFamily="18" charset="0"/>
              </a:rPr>
              <a:t>Statistician</a:t>
            </a:r>
          </a:p>
        </p:txBody>
      </p:sp>
    </p:spTree>
    <p:extLst>
      <p:ext uri="{BB962C8B-B14F-4D97-AF65-F5344CB8AC3E}">
        <p14:creationId xmlns:p14="http://schemas.microsoft.com/office/powerpoint/2010/main" val="4252845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1357</TotalTime>
  <Words>307</Words>
  <Application>Microsoft Office PowerPoint</Application>
  <PresentationFormat>Custom</PresentationFormat>
  <Paragraphs>60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Georgia</vt:lpstr>
      <vt:lpstr>Wingdings</vt:lpstr>
      <vt:lpstr>Calibri Light</vt:lpstr>
      <vt:lpstr>Arial</vt:lpstr>
      <vt:lpstr>Calibri</vt:lpstr>
      <vt:lpstr>Lato</vt:lpstr>
      <vt:lpstr>Office Theme</vt:lpstr>
      <vt:lpstr>Who or What is a  Data Scientist?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Notes:  1. Correct fonts won’t load until you open this in PowerPoint (e.g., if you’re previewing this in your browser it’ll look uglier than it actually is).  2. Generate QR codes here: https://www.qrcode-monkey.com/</dc:title>
  <dc:creator>Morrison, Mike</dc:creator>
  <cp:lastModifiedBy>Jodi Pafford</cp:lastModifiedBy>
  <cp:revision>82</cp:revision>
  <dcterms:created xsi:type="dcterms:W3CDTF">2019-07-02T13:39:34Z</dcterms:created>
  <dcterms:modified xsi:type="dcterms:W3CDTF">2019-10-26T23:39:19Z</dcterms:modified>
</cp:coreProperties>
</file>